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498" r:id="rId3"/>
    <p:sldId id="554" r:id="rId4"/>
    <p:sldId id="583" r:id="rId5"/>
    <p:sldId id="526" r:id="rId6"/>
    <p:sldId id="448" r:id="rId7"/>
    <p:sldId id="511" r:id="rId8"/>
    <p:sldId id="512" r:id="rId9"/>
    <p:sldId id="524" r:id="rId10"/>
    <p:sldId id="539" r:id="rId11"/>
    <p:sldId id="590" r:id="rId12"/>
    <p:sldId id="545" r:id="rId13"/>
    <p:sldId id="515" r:id="rId14"/>
    <p:sldId id="595" r:id="rId15"/>
    <p:sldId id="596" r:id="rId16"/>
    <p:sldId id="597" r:id="rId17"/>
    <p:sldId id="491" r:id="rId18"/>
    <p:sldId id="494" r:id="rId19"/>
    <p:sldId id="559" r:id="rId20"/>
    <p:sldId id="510" r:id="rId2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1138A2-770F-4B3B-B706-3689E84DFCDE}">
          <p14:sldIdLst>
            <p14:sldId id="498"/>
            <p14:sldId id="554"/>
            <p14:sldId id="583"/>
            <p14:sldId id="526"/>
            <p14:sldId id="448"/>
            <p14:sldId id="511"/>
            <p14:sldId id="512"/>
            <p14:sldId id="524"/>
            <p14:sldId id="539"/>
            <p14:sldId id="590"/>
            <p14:sldId id="545"/>
            <p14:sldId id="515"/>
            <p14:sldId id="595"/>
            <p14:sldId id="596"/>
            <p14:sldId id="597"/>
            <p14:sldId id="491"/>
            <p14:sldId id="494"/>
            <p14:sldId id="559"/>
          </p14:sldIdLst>
        </p14:section>
        <p14:section name="Раздел без заголовка" id="{852FC6B0-48A4-43AE-A396-C0DB970B49A8}">
          <p14:sldIdLst>
            <p14:sldId id="5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1323" autoAdjust="0"/>
  </p:normalViewPr>
  <p:slideViewPr>
    <p:cSldViewPr showGuides="1">
      <p:cViewPr varScale="1">
        <p:scale>
          <a:sx n="60" d="100"/>
          <a:sy n="60" d="100"/>
        </p:scale>
        <p:origin x="111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34" cy="496253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0"/>
            <a:ext cx="2946134" cy="496253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0" tIns="45655" rIns="91310" bIns="456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0" tIns="45655" rIns="91310" bIns="4565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783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76426" y="4715155"/>
            <a:ext cx="5841483" cy="4699835"/>
          </a:xfrm>
        </p:spPr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84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21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816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669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328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99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9ED-559B-4D5C-A40E-70B2972C2CF8}" type="datetime1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ED563-ED29-4141-878B-B83BA519F03C}" type="datetime1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872B8-749E-4C74-A894-2BD8C4703997}" type="datetime1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C5B9-29D4-494F-B123-1359D40AEB15}" type="datetime1">
              <a:rPr lang="ru-RU" smtClean="0"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3DA4-6BD1-4DF5-95E2-FF5F652092E5}" type="datetime1">
              <a:rPr lang="ru-RU" smtClean="0"/>
              <a:t>10.08.2021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ACFC-1BC0-49F0-832F-32FCA949F762}" type="datetime1">
              <a:rPr lang="ru-RU" smtClean="0"/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42FE-08CF-4EE0-9A52-5BF7EC9F6B63}" type="datetime1">
              <a:rPr lang="ru-RU" smtClean="0"/>
              <a:t>10.08.2021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5A6AB-DA54-4E8B-A8B8-147BB6749723}" type="datetime1">
              <a:rPr lang="ru-RU" smtClean="0"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862D-7695-41E7-8830-75069E6FFCFF}" type="datetime1">
              <a:rPr lang="ru-RU" smtClean="0"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28859-4214-48E3-A74F-A19E8540D735}" type="datetime1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23E9-4598-457C-8474-D281BBE5B956}" type="datetime1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0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692C-B54B-44BA-8DF0-7EC85B6C26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39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7411-696A-46F5-A752-A8AE8831ECF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93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9EC02-9357-4EFC-A73B-1933E6C8D8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32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7E3F7-1128-4875-AA41-DBD85F26B31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15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8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1F08-8878-497F-8A9B-E62B471927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8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2C1-831A-4CCB-8C70-CBC2D8F450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420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D3E0-CAC2-43BA-A173-F41E693394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77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1EC8F-78AC-429B-9CF0-958DBE387F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3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414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C9AD-24F8-4220-8933-164AD0598C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566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CEB5-9A87-4A6B-8468-BB553760E1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603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B382-9E64-432D-8722-061C16FC82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57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18B3-25DE-4981-9533-B95287C6B739}" type="datetime1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40"/>
            <a:fld id="{52EA8965-349C-4DC0-9CF4-E2FF505EFE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40"/>
              <a:t>10.08.2021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4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40"/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4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7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98" y="-19945"/>
            <a:ext cx="12234333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63352" y="1628013"/>
            <a:ext cx="11809312" cy="2339096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pPr algn="ctr" defTabSz="121911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Совершенствование</a:t>
            </a:r>
          </a:p>
          <a:p>
            <a:pPr algn="ctr" defTabSz="121911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системы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педагогической аттестации</a:t>
            </a:r>
          </a:p>
          <a:p>
            <a:pPr algn="ctr" defTabSz="121911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2019 году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087888" y="4653136"/>
            <a:ext cx="6696744" cy="1944216"/>
          </a:xfrm>
          <a:prstGeom prst="rect">
            <a:avLst/>
          </a:prstGeom>
          <a:ln>
            <a:noFill/>
          </a:ln>
          <a:effectLst/>
        </p:spPr>
        <p:txBody>
          <a:bodyPr lIns="121915" tIns="60957" rIns="121915" bIns="60957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b="1" i="1" dirty="0">
              <a:solidFill>
                <a:srgbClr val="1F497D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82032" y="382589"/>
            <a:ext cx="12517967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82032" y="6301890"/>
            <a:ext cx="1251796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5" y="164640"/>
            <a:ext cx="1435104" cy="141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213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6" y="81699"/>
            <a:ext cx="2361753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253" y="1567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5561" y="2274838"/>
            <a:ext cx="964907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endParaRPr lang="ru-RU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3"/>
              </a:buClr>
              <a:defRPr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 исполнение статьи 49 Закона уделить внимание  на проведение  обязательной аттестации педагогов на СЗД</a:t>
            </a:r>
          </a:p>
        </p:txBody>
      </p:sp>
    </p:spTree>
    <p:extLst>
      <p:ext uri="{BB962C8B-B14F-4D97-AF65-F5344CB8AC3E}">
        <p14:creationId xmlns:p14="http://schemas.microsoft.com/office/powerpoint/2010/main" val="44798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11624" y="260351"/>
            <a:ext cx="7353126" cy="1216025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Формы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оценки знаний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рамках должностной аттест</a:t>
            </a:r>
            <a:r>
              <a:rPr lang="ru-RU" sz="39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ации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279576" y="1506656"/>
            <a:ext cx="9158808" cy="3455387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700" dirty="0"/>
              <a:t> </a:t>
            </a:r>
          </a:p>
          <a:p>
            <a:pPr marL="0" indent="0">
              <a:lnSpc>
                <a:spcPct val="80000"/>
              </a:lnSpc>
            </a:pPr>
            <a:r>
              <a:rPr lang="ru-RU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Составление конспекта урока</a:t>
            </a:r>
          </a:p>
          <a:p>
            <a:pPr marL="0" indent="0">
              <a:lnSpc>
                <a:spcPct val="80000"/>
              </a:lnSpc>
              <a:buNone/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</a:pPr>
            <a:r>
              <a:rPr lang="ru-RU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Решение  педагогических ситуаций</a:t>
            </a:r>
          </a:p>
          <a:p>
            <a:pPr marL="0" indent="0">
              <a:lnSpc>
                <a:spcPct val="80000"/>
              </a:lnSpc>
              <a:buNone/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</a:pPr>
            <a:r>
              <a:rPr lang="ru-RU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Тестирование на бумажном или электронном носителях</a:t>
            </a:r>
          </a:p>
          <a:p>
            <a:pPr marL="0" indent="0">
              <a:lnSpc>
                <a:spcPct val="80000"/>
              </a:lnSpc>
            </a:pPr>
            <a:endParaRPr lang="ru-RU" sz="1400" dirty="0">
              <a:solidFill>
                <a:srgbClr val="0033CC"/>
              </a:solidFill>
            </a:endParaRPr>
          </a:p>
          <a:p>
            <a:pPr marL="0" indent="0">
              <a:lnSpc>
                <a:spcPct val="80000"/>
              </a:lnSpc>
            </a:pPr>
            <a:endParaRPr lang="ru-RU" sz="1400" dirty="0">
              <a:solidFill>
                <a:srgbClr val="0033CC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1400" dirty="0">
                <a:solidFill>
                  <a:srgbClr val="0033CC"/>
                </a:solidFill>
              </a:rPr>
              <a:t> </a:t>
            </a:r>
          </a:p>
          <a:p>
            <a:pPr marL="0" indent="0">
              <a:lnSpc>
                <a:spcPct val="80000"/>
              </a:lnSpc>
            </a:pPr>
            <a:endParaRPr lang="ru-RU" sz="700" dirty="0">
              <a:solidFill>
                <a:srgbClr val="0033CC"/>
              </a:solidFill>
            </a:endParaRPr>
          </a:p>
          <a:p>
            <a:pPr marL="0" indent="0">
              <a:lnSpc>
                <a:spcPct val="80000"/>
              </a:lnSpc>
            </a:pPr>
            <a:endParaRPr lang="ru-RU" sz="700" dirty="0">
              <a:solidFill>
                <a:srgbClr val="0033CC"/>
              </a:solidFill>
            </a:endParaRPr>
          </a:p>
        </p:txBody>
      </p:sp>
      <p:sp>
        <p:nvSpPr>
          <p:cNvPr id="51204" name="Номер слайда 5"/>
          <p:cNvSpPr txBox="1">
            <a:spLocks noGrp="1"/>
          </p:cNvSpPr>
          <p:nvPr/>
        </p:nvSpPr>
        <p:spPr bwMode="auto">
          <a:xfrm>
            <a:off x="10137775" y="6305550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5BE2313-0727-4A44-939E-BE899165C906}" type="slidenum">
              <a:rPr lang="ru-RU" sz="1200">
                <a:latin typeface="Verdana" pitchFamily="34" charset="0"/>
              </a:rPr>
              <a:pPr algn="r"/>
              <a:t>3</a:t>
            </a:fld>
            <a:endParaRPr lang="ru-RU" sz="1200">
              <a:latin typeface="Verdan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6" y="81699"/>
            <a:ext cx="1368152" cy="685800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13"/>
          <p:cNvSpPr/>
          <p:nvPr/>
        </p:nvSpPr>
        <p:spPr>
          <a:xfrm>
            <a:off x="1473896" y="5303415"/>
            <a:ext cx="10310736" cy="129491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43" y="26035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88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70668"/>
            <a:ext cx="11305256" cy="766044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План-график </a:t>
            </a: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педагогической аттестации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580572"/>
              </p:ext>
            </p:extLst>
          </p:nvPr>
        </p:nvGraphicFramePr>
        <p:xfrm>
          <a:off x="418714" y="764705"/>
          <a:ext cx="1095900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7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67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Этапы проведения аттестации</a:t>
                      </a:r>
                    </a:p>
                  </a:txBody>
                  <a:tcPr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Мероприятия</a:t>
                      </a:r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0173">
                <a:tc>
                  <a:txBody>
                    <a:bodyPr/>
                    <a:lstStyle/>
                    <a:p>
                      <a:pPr algn="ctr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октябрь</a:t>
                      </a:r>
                    </a:p>
                    <a:p>
                      <a:pPr algn="ctr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algn="ctr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rgbClr val="FF0000"/>
                          </a:solidFill>
                          <a:effectLst/>
                        </a:rPr>
                        <a:t>Приём заявлений 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33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rgbClr val="FF0000"/>
                          </a:solidFill>
                          <a:effectLst/>
                        </a:rPr>
                        <a:t>Проведение тестирования. Экспертиза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01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декабрь</a:t>
                      </a:r>
                    </a:p>
                    <a:p>
                      <a:pPr marL="0" algn="ctr" defTabSz="914400" rtl="0" eaLnBrk="1" latinLnBrk="0" hangingPunct="1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rgbClr val="FF0000"/>
                          </a:solidFill>
                          <a:effectLst/>
                        </a:rPr>
                        <a:t>Проведение заседаний аттестационной комиссии в новом формате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07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-69435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1424" y="476672"/>
            <a:ext cx="10441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Приём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заявлений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11425" y="1645439"/>
            <a:ext cx="10441160" cy="3439745"/>
            <a:chOff x="4577990" y="1623339"/>
            <a:chExt cx="4217287" cy="2472345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537786" y="1623339"/>
              <a:ext cx="3257491" cy="2472345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</a:rPr>
                <a:t>с </a:t>
              </a:r>
              <a:r>
                <a:rPr lang="ru-RU" sz="3600" dirty="0" smtClean="0">
                  <a:solidFill>
                    <a:srgbClr val="0070C0"/>
                  </a:solidFill>
                </a:rPr>
                <a:t>7 октября по </a:t>
              </a:r>
              <a:r>
                <a:rPr lang="ru-RU" sz="3600" dirty="0">
                  <a:solidFill>
                    <a:srgbClr val="0070C0"/>
                  </a:solidFill>
                </a:rPr>
                <a:t>31 </a:t>
              </a:r>
              <a:r>
                <a:rPr lang="ru-RU" sz="3600" dirty="0" smtClean="0">
                  <a:solidFill>
                    <a:srgbClr val="0070C0"/>
                  </a:solidFill>
                </a:rPr>
                <a:t>октября 2019 года</a:t>
              </a:r>
            </a:p>
            <a:p>
              <a:pPr algn="ctr"/>
              <a:r>
                <a:rPr lang="ru-RU" sz="3600" dirty="0" smtClean="0">
                  <a:solidFill>
                    <a:srgbClr val="0070C0"/>
                  </a:solidFill>
                </a:rPr>
                <a:t>(до 7 октября проверка заявлений и документов в бумажном виде)</a:t>
              </a:r>
              <a:endParaRPr lang="ru-RU" sz="3600" dirty="0">
                <a:solidFill>
                  <a:srgbClr val="0070C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577990" y="1710257"/>
              <a:ext cx="755615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0070C0"/>
                  </a:solidFill>
                  <a:latin typeface="+mj-lt"/>
                  <a:ea typeface="+mj-ea"/>
                  <a:cs typeface="+mj-cs"/>
                </a:rPr>
                <a:t>п.п.27 и 32 Порядка</a:t>
              </a:r>
              <a:endParaRPr lang="ru-RU" sz="2400" dirty="0">
                <a:solidFill>
                  <a:srgbClr val="0070C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35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74637"/>
            <a:ext cx="11103024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Подача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заявлений в Системе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п.35 Порядка аттестации)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Аттестуемый заполняет в Системе свое заявление в электронном виде, в котором указывает </a:t>
            </a:r>
            <a:r>
              <a:rPr lang="ru-RU" sz="4000" dirty="0" smtClean="0">
                <a:solidFill>
                  <a:srgbClr val="FF0000"/>
                </a:solidFill>
              </a:rPr>
              <a:t>свое желание </a:t>
            </a:r>
            <a:r>
              <a:rPr lang="ru-RU" sz="4000" dirty="0" smtClean="0">
                <a:solidFill>
                  <a:srgbClr val="002060"/>
                </a:solidFill>
              </a:rPr>
              <a:t>участвовать на заседании аттестационной комиссии Министерства образования и науки Республики Татарстан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3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Дополнение заявления пакетом подтверждающих документов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4000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К заявлению аттестуемый дополняет пакет подтверждающих документов </a:t>
            </a:r>
            <a:endParaRPr lang="ru-RU" sz="4000" dirty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  Будьте внимательны при выборе пакета по </a:t>
            </a:r>
            <a:r>
              <a:rPr lang="ru-RU" sz="4000" dirty="0" err="1" smtClean="0">
                <a:solidFill>
                  <a:srgbClr val="FF0000"/>
                </a:solidFill>
              </a:rPr>
              <a:t>льготности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89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Дополнение заявления пакетом подтверждающих документов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endParaRPr lang="ru-RU" sz="4000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Только карта результативности - для </a:t>
            </a:r>
            <a:r>
              <a:rPr lang="ru-RU" sz="4000" dirty="0" smtClean="0">
                <a:solidFill>
                  <a:srgbClr val="FF0000"/>
                </a:solidFill>
              </a:rPr>
              <a:t>первой</a:t>
            </a:r>
            <a:r>
              <a:rPr lang="ru-RU" sz="4000" dirty="0" smtClean="0">
                <a:solidFill>
                  <a:srgbClr val="002060"/>
                </a:solidFill>
              </a:rPr>
              <a:t> категории </a:t>
            </a:r>
            <a:endParaRPr lang="ru-RU" sz="4000" dirty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  для </a:t>
            </a:r>
            <a:r>
              <a:rPr lang="ru-RU" sz="4000" dirty="0" smtClean="0">
                <a:solidFill>
                  <a:srgbClr val="FF0000"/>
                </a:solidFill>
              </a:rPr>
              <a:t>высшей</a:t>
            </a:r>
            <a:r>
              <a:rPr lang="ru-RU" sz="4000" dirty="0" smtClean="0">
                <a:solidFill>
                  <a:srgbClr val="002060"/>
                </a:solidFill>
              </a:rPr>
              <a:t> категории – </a:t>
            </a:r>
            <a:r>
              <a:rPr lang="ru-RU" sz="4000" dirty="0">
                <a:solidFill>
                  <a:srgbClr val="002060"/>
                </a:solidFill>
              </a:rPr>
              <a:t>карта</a:t>
            </a:r>
            <a:r>
              <a:rPr lang="ru-RU" sz="4000" dirty="0" smtClean="0">
                <a:solidFill>
                  <a:srgbClr val="002060"/>
                </a:solidFill>
              </a:rPr>
              <a:t>, </a:t>
            </a:r>
            <a:r>
              <a:rPr lang="ru-RU" sz="4000" dirty="0">
                <a:solidFill>
                  <a:srgbClr val="002060"/>
                </a:solidFill>
              </a:rPr>
              <a:t>копия аттестационного листа,  </a:t>
            </a:r>
            <a:r>
              <a:rPr lang="ru-RU" sz="4000" dirty="0" smtClean="0">
                <a:solidFill>
                  <a:srgbClr val="002060"/>
                </a:solidFill>
              </a:rPr>
              <a:t>2 документа на детей и документ об инновационной деятельности (или рецензия</a:t>
            </a:r>
            <a:r>
              <a:rPr lang="ru-RU" sz="4000" dirty="0">
                <a:solidFill>
                  <a:srgbClr val="002060"/>
                </a:solidFill>
              </a:rPr>
              <a:t>, </a:t>
            </a:r>
            <a:r>
              <a:rPr lang="ru-RU" sz="4000" dirty="0" smtClean="0">
                <a:solidFill>
                  <a:srgbClr val="002060"/>
                </a:solidFill>
              </a:rPr>
              <a:t>или отзыв на </a:t>
            </a:r>
            <a:r>
              <a:rPr lang="ru-RU" sz="4000" dirty="0">
                <a:solidFill>
                  <a:srgbClr val="002060"/>
                </a:solidFill>
              </a:rPr>
              <a:t>инновационную разработку, </a:t>
            </a:r>
            <a:r>
              <a:rPr lang="ru-RU" sz="4000" dirty="0" smtClean="0">
                <a:solidFill>
                  <a:srgbClr val="002060"/>
                </a:solidFill>
              </a:rPr>
              <a:t>или титульный </a:t>
            </a:r>
            <a:r>
              <a:rPr lang="ru-RU" sz="4000" dirty="0">
                <a:solidFill>
                  <a:srgbClr val="002060"/>
                </a:solidFill>
              </a:rPr>
              <a:t>лист публикации в республиканском или федеральном  научно-методическом издании, или  документ, удостоверяющий </a:t>
            </a:r>
            <a:r>
              <a:rPr lang="ru-RU" sz="4000" dirty="0" smtClean="0">
                <a:solidFill>
                  <a:srgbClr val="002060"/>
                </a:solidFill>
              </a:rPr>
              <a:t>результат участия </a:t>
            </a:r>
            <a:r>
              <a:rPr lang="ru-RU" sz="4000" dirty="0">
                <a:solidFill>
                  <a:srgbClr val="002060"/>
                </a:solidFill>
              </a:rPr>
              <a:t>аттестуемого работника в республиканском или федеральном методическом конкурсе, проведенном в течение  последних </a:t>
            </a:r>
            <a:r>
              <a:rPr lang="ru-RU" sz="4000" dirty="0" smtClean="0">
                <a:solidFill>
                  <a:srgbClr val="002060"/>
                </a:solidFill>
              </a:rPr>
              <a:t>2 </a:t>
            </a:r>
            <a:r>
              <a:rPr lang="ru-RU" sz="4000" dirty="0">
                <a:solidFill>
                  <a:srgbClr val="002060"/>
                </a:solidFill>
              </a:rPr>
              <a:t>лет)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20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620688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Подготовка к тестированию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Вопросы </a:t>
            </a:r>
            <a:r>
              <a:rPr lang="ru-RU" sz="2800" dirty="0">
                <a:solidFill>
                  <a:srgbClr val="002060"/>
                </a:solidFill>
              </a:rPr>
              <a:t>к тестированию (оригиналы) размещены на </a:t>
            </a:r>
            <a:r>
              <a:rPr lang="ru-RU" sz="2800" dirty="0" smtClean="0">
                <a:solidFill>
                  <a:srgbClr val="002060"/>
                </a:solidFill>
              </a:rPr>
              <a:t>сайте МОиН РТ во </a:t>
            </a:r>
            <a:r>
              <a:rPr lang="ru-RU" sz="2800" dirty="0">
                <a:solidFill>
                  <a:srgbClr val="002060"/>
                </a:solidFill>
              </a:rPr>
              <a:t>вкладке </a:t>
            </a:r>
            <a:r>
              <a:rPr lang="ru-RU" sz="2800" dirty="0" smtClean="0">
                <a:solidFill>
                  <a:srgbClr val="002060"/>
                </a:solidFill>
              </a:rPr>
              <a:t>«/Деятельность/Кадровая политика/ Кадровая политика отрасли/Педагогическая </a:t>
            </a:r>
            <a:r>
              <a:rPr lang="ru-RU" sz="2800" dirty="0">
                <a:solidFill>
                  <a:srgbClr val="002060"/>
                </a:solidFill>
              </a:rPr>
              <a:t>аттестация/Вопросы к тестированию». 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На тестировании каждому </a:t>
            </a:r>
            <a:r>
              <a:rPr lang="ru-RU" sz="2800" dirty="0">
                <a:solidFill>
                  <a:srgbClr val="002060"/>
                </a:solidFill>
              </a:rPr>
              <a:t>педагогу будут предложены 50 вопросов только по своим должностным обязанностям, своему предмету, профилю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800" dirty="0" smtClean="0">
                <a:solidFill>
                  <a:srgbClr val="FF0000"/>
                </a:solidFill>
              </a:rPr>
              <a:t>(в новой модели, с 2020 года будут вопросы по методике, психологии, педагогике и </a:t>
            </a:r>
            <a:r>
              <a:rPr lang="ru-RU" sz="2800" dirty="0" err="1" smtClean="0">
                <a:solidFill>
                  <a:srgbClr val="FF0000"/>
                </a:solidFill>
              </a:rPr>
              <a:t>нормативке</a:t>
            </a:r>
            <a:r>
              <a:rPr lang="ru-RU" sz="2800" dirty="0" smtClean="0">
                <a:solidFill>
                  <a:srgbClr val="FF0000"/>
                </a:solidFill>
              </a:rPr>
              <a:t>)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B050"/>
                </a:solidFill>
              </a:rPr>
              <a:t>Время тестирования - 70 </a:t>
            </a:r>
            <a:r>
              <a:rPr lang="ru-RU" sz="2800" b="1" dirty="0" smtClean="0">
                <a:solidFill>
                  <a:srgbClr val="00B050"/>
                </a:solidFill>
              </a:rPr>
              <a:t>минут, вместо 45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1844824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Подготовка к тестированию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Сайт Министерства образования </a:t>
            </a:r>
            <a:r>
              <a:rPr lang="ru-RU" b="1" dirty="0" smtClean="0">
                <a:solidFill>
                  <a:srgbClr val="002060"/>
                </a:solidFill>
              </a:rPr>
              <a:t> и </a:t>
            </a:r>
            <a:r>
              <a:rPr lang="ru-RU" b="1" dirty="0">
                <a:solidFill>
                  <a:srgbClr val="002060"/>
                </a:solidFill>
              </a:rPr>
              <a:t>науки Республики Татарстан</a:t>
            </a:r>
          </a:p>
          <a:p>
            <a:pPr algn="just"/>
            <a:r>
              <a:rPr lang="en-US" b="1" dirty="0" smtClean="0">
                <a:solidFill>
                  <a:srgbClr val="002060"/>
                </a:solidFill>
              </a:rPr>
              <a:t>http</a:t>
            </a:r>
            <a:r>
              <a:rPr lang="en-US" b="1" dirty="0">
                <a:solidFill>
                  <a:srgbClr val="002060"/>
                </a:solidFill>
              </a:rPr>
              <a:t>//</a:t>
            </a:r>
            <a:r>
              <a:rPr lang="en-US" b="1" dirty="0" smtClean="0">
                <a:solidFill>
                  <a:srgbClr val="002060"/>
                </a:solidFill>
              </a:rPr>
              <a:t>www.mon.tatar.ru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Раздел: Деятельность/Кадровая политика/ Кадровая политика отрасли/Педагогическая аттестация/Вопросы к тестированию/ 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 err="1">
                <a:solidFill>
                  <a:srgbClr val="002060"/>
                </a:solidFill>
              </a:rPr>
              <a:t>конт</a:t>
            </a:r>
            <a:r>
              <a:rPr lang="ru-RU" b="1" dirty="0">
                <a:solidFill>
                  <a:srgbClr val="002060"/>
                </a:solidFill>
              </a:rPr>
              <a:t>. тел.: (8843) </a:t>
            </a:r>
            <a:r>
              <a:rPr lang="ru-RU" b="1" dirty="0" smtClean="0">
                <a:solidFill>
                  <a:srgbClr val="002060"/>
                </a:solidFill>
              </a:rPr>
              <a:t>294-95-31, </a:t>
            </a:r>
            <a:r>
              <a:rPr lang="ru-RU" b="1" dirty="0">
                <a:solidFill>
                  <a:srgbClr val="002060"/>
                </a:solidFill>
              </a:rPr>
              <a:t>294-95-33</a:t>
            </a:r>
          </a:p>
          <a:p>
            <a:pPr algn="just"/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03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этап аттестации (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п.26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Порядка)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Прохождение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тестирования –без видеофиксации,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по 17 ноября 2019 года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2204864"/>
            <a:ext cx="11247040" cy="3816424"/>
          </a:xfrm>
        </p:spPr>
        <p:txBody>
          <a:bodyPr>
            <a:normAutofit fontScale="62500" lnSpcReduction="20000"/>
          </a:bodyPr>
          <a:lstStyle/>
          <a:p>
            <a:pPr algn="just"/>
            <a:endParaRPr lang="ru-RU" sz="2800" dirty="0" smtClean="0">
              <a:solidFill>
                <a:srgbClr val="002060"/>
              </a:solidFill>
            </a:endParaRPr>
          </a:p>
          <a:p>
            <a:pPr algn="just"/>
            <a:endParaRPr lang="ru-RU" sz="2800" dirty="0">
              <a:solidFill>
                <a:srgbClr val="002060"/>
              </a:solidFill>
            </a:endParaRPr>
          </a:p>
          <a:p>
            <a:pPr algn="just"/>
            <a:r>
              <a:rPr lang="ru-RU" sz="4600" dirty="0" smtClean="0">
                <a:solidFill>
                  <a:srgbClr val="002060"/>
                </a:solidFill>
              </a:rPr>
              <a:t>Согласно п. 2 Порядка аттестации, утвержденного приказом Минобрнауки РФ от 07.04.2014 № 276 в рамках оценки профессиональной деятельности проводится оценка профессиональных знаний аттестуемого через </a:t>
            </a:r>
            <a:r>
              <a:rPr lang="ru-RU" sz="4600" dirty="0">
                <a:solidFill>
                  <a:srgbClr val="002060"/>
                </a:solidFill>
              </a:rPr>
              <a:t>профессиональное </a:t>
            </a:r>
            <a:r>
              <a:rPr lang="ru-RU" sz="4600" dirty="0" smtClean="0">
                <a:solidFill>
                  <a:srgbClr val="002060"/>
                </a:solidFill>
              </a:rPr>
              <a:t>тестирование.</a:t>
            </a:r>
          </a:p>
          <a:p>
            <a:pPr algn="just"/>
            <a:r>
              <a:rPr lang="ru-RU" sz="4600" dirty="0" smtClean="0">
                <a:solidFill>
                  <a:srgbClr val="002060"/>
                </a:solidFill>
              </a:rPr>
              <a:t>По </a:t>
            </a:r>
            <a:r>
              <a:rPr lang="ru-RU" sz="4600" dirty="0">
                <a:solidFill>
                  <a:srgbClr val="002060"/>
                </a:solidFill>
              </a:rPr>
              <a:t>итогам тестирования заявления не </a:t>
            </a:r>
            <a:r>
              <a:rPr lang="ru-RU" sz="4600" dirty="0" smtClean="0">
                <a:solidFill>
                  <a:srgbClr val="002060"/>
                </a:solidFill>
              </a:rPr>
              <a:t>блокируются </a:t>
            </a:r>
            <a:r>
              <a:rPr lang="ru-RU" sz="4600" b="1" dirty="0" smtClean="0">
                <a:solidFill>
                  <a:srgbClr val="00B050"/>
                </a:solidFill>
              </a:rPr>
              <a:t>(проходные баллы отменены)</a:t>
            </a:r>
          </a:p>
          <a:p>
            <a:pPr algn="just"/>
            <a:r>
              <a:rPr lang="ru-RU" sz="4600" b="1" dirty="0" smtClean="0">
                <a:solidFill>
                  <a:srgbClr val="FF0000"/>
                </a:solidFill>
              </a:rPr>
              <a:t>(С 2020 года планируется тестирование по ЕФОМ)  </a:t>
            </a:r>
            <a:endParaRPr lang="ru-RU" sz="4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1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7408" y="381889"/>
            <a:ext cx="110172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2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этап аттестации ( п.26 Порядка)</a:t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Проведение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внутренней и внешней  экспертизы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 этапе направления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пакета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 АК РТ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12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911427" y="2231730"/>
            <a:ext cx="10513166" cy="3186397"/>
            <a:chOff x="4665245" y="1710257"/>
            <a:chExt cx="4217286" cy="229024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335647" y="1710257"/>
              <a:ext cx="3546884" cy="2290249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</a:rPr>
                <a:t>с </a:t>
              </a:r>
              <a:r>
                <a:rPr lang="ru-RU" sz="3600" dirty="0" smtClean="0">
                  <a:solidFill>
                    <a:srgbClr val="0070C0"/>
                  </a:solidFill>
                </a:rPr>
                <a:t>18 ноября по 30 ноября 2019 года</a:t>
              </a:r>
              <a:endParaRPr lang="ru-RU" sz="3600" dirty="0">
                <a:solidFill>
                  <a:srgbClr val="0070C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665245" y="1710257"/>
              <a:ext cx="668361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п.26 Порядка </a:t>
              </a:r>
              <a:endParaRPr lang="ru-RU" sz="2800" dirty="0">
                <a:solidFill>
                  <a:srgbClr val="00206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72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89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3432" y="404664"/>
            <a:ext cx="104411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экспертиза </a:t>
            </a: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кураторами образовательной организации по педагогической аттестации  согласно Положению о формах и процедурах аттестации педагогических работников организаций Республики Татарстан, осуществляющих образовательную деятельность, утвержденному приказом МОиН РТ № 79/15 от 14.01.2015 «Об утверждении Положения о формах и процедурах аттестации педагогических работников организаций Республики Татарстан, осуществляющих образовательную деятельность» на основе единых показателей по методике  оценки профессиональной деятельности  </a:t>
            </a:r>
          </a:p>
        </p:txBody>
      </p:sp>
    </p:spTree>
    <p:extLst>
      <p:ext uri="{BB962C8B-B14F-4D97-AF65-F5344CB8AC3E}">
        <p14:creationId xmlns:p14="http://schemas.microsoft.com/office/powerpoint/2010/main" val="302660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89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3432" y="404664"/>
            <a:ext cx="108732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отменой анализа видеоуроков при экспертизе профессиональной деятельности,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эксперты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согласно своим должностным обязанностям, посещают уроки, занятия аттестуемых, знакомятся с их творческой лабораторией в соответствии с внутришкольным планом.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По итогам работы оформляются необходимые документы</a:t>
            </a: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56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89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3432" y="404664"/>
            <a:ext cx="108732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Кураторами образовательной организации по педагогической аттестации - внутренними экспертами 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оформляются экспертные листы и экспертные заключения, оформляются выводы о соответствии или несоответствии аттестуемого заявленной квалификационной категории, пишутся рекомендации на следующий межаттестационный период и прикрепляются в пакет документов аттестуемых</a:t>
            </a:r>
          </a:p>
        </p:txBody>
      </p:sp>
    </p:spTree>
    <p:extLst>
      <p:ext uri="{BB962C8B-B14F-4D97-AF65-F5344CB8AC3E}">
        <p14:creationId xmlns:p14="http://schemas.microsoft.com/office/powerpoint/2010/main" val="404082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9456" y="381889"/>
            <a:ext cx="101939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Проведение 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внешней</a:t>
            </a:r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экспертизы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16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199461" y="2231730"/>
            <a:ext cx="10225131" cy="3186397"/>
            <a:chOff x="4665246" y="1710257"/>
            <a:chExt cx="4217285" cy="229024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335647" y="1710257"/>
              <a:ext cx="3546884" cy="2290249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</a:rPr>
                <a:t>с </a:t>
              </a:r>
              <a:r>
                <a:rPr lang="ru-RU" sz="3600" dirty="0" smtClean="0">
                  <a:solidFill>
                    <a:srgbClr val="0070C0"/>
                  </a:solidFill>
                </a:rPr>
                <a:t>18 </a:t>
              </a:r>
              <a:r>
                <a:rPr lang="ru-RU" sz="3600" dirty="0">
                  <a:solidFill>
                    <a:srgbClr val="0070C0"/>
                  </a:solidFill>
                </a:rPr>
                <a:t>по </a:t>
              </a:r>
              <a:r>
                <a:rPr lang="ru-RU" sz="3600" dirty="0" smtClean="0">
                  <a:solidFill>
                    <a:srgbClr val="0070C0"/>
                  </a:solidFill>
                </a:rPr>
                <a:t>30 ноября 2019 года</a:t>
              </a:r>
              <a:endParaRPr lang="ru-RU" sz="3600" dirty="0">
                <a:solidFill>
                  <a:srgbClr val="0070C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665246" y="1710257"/>
              <a:ext cx="668361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2</a:t>
              </a:r>
            </a:p>
            <a:p>
              <a:pPr algn="ctr"/>
              <a:r>
                <a:rPr lang="ru-RU" sz="320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Этап</a:t>
              </a:r>
            </a:p>
            <a:p>
              <a:pPr algn="ctr"/>
              <a:r>
                <a:rPr lang="ru-RU" sz="2400" dirty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п.26 Порядка </a:t>
              </a:r>
            </a:p>
            <a:p>
              <a:pPr algn="ctr"/>
              <a:endParaRPr lang="ru-RU" sz="3200" dirty="0">
                <a:solidFill>
                  <a:srgbClr val="0070C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15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991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7" name="Прямоугольник 7"/>
          <p:cNvSpPr/>
          <p:nvPr/>
        </p:nvSpPr>
        <p:spPr>
          <a:xfrm>
            <a:off x="1199456" y="381889"/>
            <a:ext cx="101939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Новый формат проведения</a:t>
            </a:r>
          </a:p>
          <a:p>
            <a:pPr lvl="0"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заседаний аттестационной комиссии</a:t>
            </a:r>
          </a:p>
          <a:p>
            <a:pPr lvl="0"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(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 первую и высшую квалификационные категории)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grpSp>
        <p:nvGrpSpPr>
          <p:cNvPr id="18" name="Группа 9"/>
          <p:cNvGrpSpPr/>
          <p:nvPr/>
        </p:nvGrpSpPr>
        <p:grpSpPr>
          <a:xfrm>
            <a:off x="1161686" y="2231729"/>
            <a:ext cx="10231745" cy="3186397"/>
            <a:chOff x="4665245" y="1710257"/>
            <a:chExt cx="4217286" cy="2290249"/>
          </a:xfrm>
        </p:grpSpPr>
        <p:sp>
          <p:nvSpPr>
            <p:cNvPr id="19" name="Скругленный прямоугольник 21"/>
            <p:cNvSpPr/>
            <p:nvPr/>
          </p:nvSpPr>
          <p:spPr>
            <a:xfrm>
              <a:off x="5335647" y="1710257"/>
              <a:ext cx="3546884" cy="2290249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FF0000"/>
                  </a:solidFill>
                </a:rPr>
                <a:t>С 23 по 30 декабря </a:t>
              </a:r>
              <a:r>
                <a:rPr lang="ru-RU" sz="3600" dirty="0" smtClean="0">
                  <a:solidFill>
                    <a:srgbClr val="0070C0"/>
                  </a:solidFill>
                </a:rPr>
                <a:t>2019 года</a:t>
              </a:r>
            </a:p>
            <a:p>
              <a:pPr algn="ctr"/>
              <a:r>
                <a:rPr lang="ru-RU" sz="3600" dirty="0" smtClean="0">
                  <a:solidFill>
                    <a:srgbClr val="0070C0"/>
                  </a:solidFill>
                </a:rPr>
                <a:t> </a:t>
              </a:r>
              <a:r>
                <a:rPr lang="ru-RU" sz="2800" dirty="0" smtClean="0">
                  <a:solidFill>
                    <a:srgbClr val="0070C0"/>
                  </a:solidFill>
                </a:rPr>
                <a:t>(без приглашения аттестуемых, кроме спорных)</a:t>
              </a:r>
              <a:endParaRPr lang="ru-RU" sz="2800" dirty="0">
                <a:solidFill>
                  <a:srgbClr val="0070C0"/>
                </a:solidFill>
              </a:endParaRPr>
            </a:p>
          </p:txBody>
        </p:sp>
        <p:sp>
          <p:nvSpPr>
            <p:cNvPr id="24" name="Скругленный прямоугольник 20"/>
            <p:cNvSpPr/>
            <p:nvPr/>
          </p:nvSpPr>
          <p:spPr>
            <a:xfrm>
              <a:off x="4665245" y="1710257"/>
              <a:ext cx="668361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3</a:t>
              </a:r>
              <a:endParaRPr lang="ru-RU" sz="3200" dirty="0">
                <a:solidFill>
                  <a:srgbClr val="C00000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ru-RU" sz="320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этап</a:t>
              </a:r>
            </a:p>
            <a:p>
              <a:pPr algn="ctr"/>
              <a:r>
                <a:rPr lang="ru-RU" sz="2800" dirty="0" smtClean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п.п. 38,39,40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Порядка</a:t>
              </a:r>
            </a:p>
            <a:p>
              <a:pPr algn="ctr"/>
              <a:endParaRPr lang="ru-RU" sz="3200" dirty="0">
                <a:solidFill>
                  <a:srgbClr val="C0000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07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1385" y="214291"/>
            <a:ext cx="11305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Задачи</a:t>
            </a:r>
          </a:p>
          <a:p>
            <a:pPr algn="ctr"/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по организации и </a:t>
            </a:r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проведению</a:t>
            </a:r>
            <a:r>
              <a:rPr lang="en-US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педагогической </a:t>
            </a:r>
            <a:r>
              <a:rPr lang="ru-RU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аттестации  </a:t>
            </a:r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 2019- 2020 учебный  </a:t>
            </a:r>
            <a:r>
              <a:rPr lang="ru-RU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1385" y="1285860"/>
            <a:ext cx="113052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002060"/>
              </a:solidFill>
            </a:endParaRPr>
          </a:p>
          <a:p>
            <a:endParaRPr lang="ru-RU" sz="3200" b="1" i="1" dirty="0">
              <a:solidFill>
                <a:srgbClr val="002060"/>
              </a:solidFill>
            </a:endParaRPr>
          </a:p>
          <a:p>
            <a:endParaRPr lang="ru-RU" sz="3200" b="1" i="1" dirty="0" smtClean="0">
              <a:solidFill>
                <a:srgbClr val="002060"/>
              </a:solidFill>
            </a:endParaRP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	</a:t>
            </a:r>
            <a:r>
              <a:rPr lang="ru-RU" sz="3600" b="1" i="1" dirty="0" smtClean="0">
                <a:solidFill>
                  <a:srgbClr val="002060"/>
                </a:solidFill>
              </a:rPr>
              <a:t>Провести  аттестацию в октябре –декабре по 276 приказу Минобрнауки РФ;</a:t>
            </a:r>
            <a:endParaRPr lang="ru-RU" sz="3600" b="1" i="1" dirty="0">
              <a:solidFill>
                <a:srgbClr val="002060"/>
              </a:solidFill>
            </a:endParaRPr>
          </a:p>
          <a:p>
            <a:pPr indent="355600" algn="just">
              <a:buFont typeface="Wingdings" pitchFamily="2" charset="2"/>
              <a:buChar char="§"/>
            </a:pPr>
            <a:r>
              <a:rPr lang="ru-RU" sz="3600" i="1" dirty="0" smtClean="0">
                <a:solidFill>
                  <a:srgbClr val="002060"/>
                </a:solidFill>
              </a:rPr>
              <a:t> </a:t>
            </a:r>
            <a:r>
              <a:rPr lang="ru-RU" sz="3600" b="1" i="1" dirty="0" smtClean="0">
                <a:solidFill>
                  <a:srgbClr val="002060"/>
                </a:solidFill>
              </a:rPr>
              <a:t>провести методическую работу по подготовке к процедурам новой модели аттестации  с 2020 года</a:t>
            </a:r>
            <a:r>
              <a:rPr lang="ru-RU" sz="3600" i="1" dirty="0" smtClean="0">
                <a:solidFill>
                  <a:srgbClr val="002060"/>
                </a:solidFill>
              </a:rPr>
              <a:t>)</a:t>
            </a:r>
            <a:endParaRPr lang="ru-RU" sz="3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2492896"/>
            <a:ext cx="10972800" cy="1143000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Спасибо за внимание!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1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13415</TotalTime>
  <Words>561</Words>
  <Application>Microsoft Office PowerPoint</Application>
  <PresentationFormat>Широкоэкранный</PresentationFormat>
  <Paragraphs>123</Paragraphs>
  <Slides>19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Arial Narrow</vt:lpstr>
      <vt:lpstr>Calibri</vt:lpstr>
      <vt:lpstr>Times New Roman</vt:lpstr>
      <vt:lpstr>Verdana</vt:lpstr>
      <vt:lpstr>Wingdings</vt:lpstr>
      <vt:lpstr>Тема Office</vt:lpstr>
      <vt:lpstr>1_Тема Office</vt:lpstr>
      <vt:lpstr>Презентация PowerPoint</vt:lpstr>
      <vt:lpstr>Презентация PowerPoint</vt:lpstr>
      <vt:lpstr>Формы оценки знаний  в рамках должностной аттестации</vt:lpstr>
      <vt:lpstr>План-график педагогической аттестации </vt:lpstr>
      <vt:lpstr>Презентация PowerPoint</vt:lpstr>
      <vt:lpstr>Подача заявлений в Системе (п.35 Порядка аттестации)  </vt:lpstr>
      <vt:lpstr>Дополнение заявления пакетом подтверждающих документов</vt:lpstr>
      <vt:lpstr>Дополнение заявления пакетом подтверждающих документов</vt:lpstr>
      <vt:lpstr>Подготовка к тестированию</vt:lpstr>
      <vt:lpstr>Подготовка к тестированию</vt:lpstr>
      <vt:lpstr> 1 этап аттестации ( п.26 Порядка) Прохождение тестирования –без видеофиксации,   с 1 по 17 ноября 2019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ШТАБ</cp:lastModifiedBy>
  <cp:revision>599</cp:revision>
  <cp:lastPrinted>2016-02-15T07:49:31Z</cp:lastPrinted>
  <dcterms:created xsi:type="dcterms:W3CDTF">2013-02-06T07:02:31Z</dcterms:created>
  <dcterms:modified xsi:type="dcterms:W3CDTF">2021-08-10T08:30:27Z</dcterms:modified>
</cp:coreProperties>
</file>